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handoutMasterIdLst>
    <p:handoutMasterId r:id="rId27"/>
  </p:handoutMasterIdLst>
  <p:sldIdLst>
    <p:sldId id="257" r:id="rId2"/>
    <p:sldId id="261" r:id="rId3"/>
    <p:sldId id="256" r:id="rId4"/>
    <p:sldId id="276" r:id="rId5"/>
    <p:sldId id="262" r:id="rId6"/>
    <p:sldId id="263" r:id="rId7"/>
    <p:sldId id="264" r:id="rId8"/>
    <p:sldId id="266" r:id="rId9"/>
    <p:sldId id="265" r:id="rId10"/>
    <p:sldId id="268" r:id="rId11"/>
    <p:sldId id="269" r:id="rId12"/>
    <p:sldId id="280" r:id="rId13"/>
    <p:sldId id="281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82" r:id="rId23"/>
    <p:sldId id="279" r:id="rId24"/>
    <p:sldId id="283" r:id="rId25"/>
    <p:sldId id="267" r:id="rId2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5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1A00D8-B9F6-451C-8439-30E8EEB6078B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4F67D0-E1A1-49FD-B3EC-7281DB28F9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94680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C2728-7374-4394-B109-FE227E4E8F17}" type="datetimeFigureOut">
              <a:rPr lang="pt-BR" smtClean="0"/>
              <a:pPr/>
              <a:t>30/06/2020</a:t>
            </a:fld>
            <a:endParaRPr lang="pt-B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D5E06-BA21-4C47-8FDE-60C2BEFB178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C2728-7374-4394-B109-FE227E4E8F17}" type="datetimeFigureOut">
              <a:rPr lang="pt-BR" smtClean="0"/>
              <a:pPr/>
              <a:t>30/06/2020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D5E06-BA21-4C47-8FDE-60C2BEFB178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C2728-7374-4394-B109-FE227E4E8F17}" type="datetimeFigureOut">
              <a:rPr lang="pt-BR" smtClean="0"/>
              <a:pPr/>
              <a:t>30/06/2020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D5E06-BA21-4C47-8FDE-60C2BEFB178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C2728-7374-4394-B109-FE227E4E8F17}" type="datetimeFigureOut">
              <a:rPr lang="pt-BR" smtClean="0"/>
              <a:pPr/>
              <a:t>30/06/2020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D5E06-BA21-4C47-8FDE-60C2BEFB178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C2728-7374-4394-B109-FE227E4E8F17}" type="datetimeFigureOut">
              <a:rPr lang="pt-BR" smtClean="0"/>
              <a:pPr/>
              <a:t>30/06/2020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D5E06-BA21-4C47-8FDE-60C2BEFB178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C2728-7374-4394-B109-FE227E4E8F17}" type="datetimeFigureOut">
              <a:rPr lang="pt-BR" smtClean="0"/>
              <a:pPr/>
              <a:t>30/06/2020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D5E06-BA21-4C47-8FDE-60C2BEFB178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C2728-7374-4394-B109-FE227E4E8F17}" type="datetimeFigureOut">
              <a:rPr lang="pt-BR" smtClean="0"/>
              <a:pPr/>
              <a:t>30/06/2020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D5E06-BA21-4C47-8FDE-60C2BEFB178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C2728-7374-4394-B109-FE227E4E8F17}" type="datetimeFigureOut">
              <a:rPr lang="pt-BR" smtClean="0"/>
              <a:pPr/>
              <a:t>30/06/2020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D5E06-BA21-4C47-8FDE-60C2BEFB178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C2728-7374-4394-B109-FE227E4E8F17}" type="datetimeFigureOut">
              <a:rPr lang="pt-BR" smtClean="0"/>
              <a:pPr/>
              <a:t>30/06/2020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30D5E06-BA21-4C47-8FDE-60C2BEFB178E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/>
              <a:t>Clique no ícone para adicionar uma imagem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C2728-7374-4394-B109-FE227E4E8F17}" type="datetimeFigureOut">
              <a:rPr lang="pt-BR" smtClean="0"/>
              <a:pPr/>
              <a:t>30/06/2020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D5E06-BA21-4C47-8FDE-60C2BEFB178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C2728-7374-4394-B109-FE227E4E8F17}" type="datetimeFigureOut">
              <a:rPr lang="pt-BR" smtClean="0"/>
              <a:pPr/>
              <a:t>30/06/2020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D5E06-BA21-4C47-8FDE-60C2BEFB178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/>
              <a:t>Clique para editar 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04C2728-7374-4394-B109-FE227E4E8F17}" type="datetimeFigureOut">
              <a:rPr lang="pt-BR" smtClean="0"/>
              <a:pPr/>
              <a:t>30/06/2020</a:t>
            </a:fld>
            <a:endParaRPr lang="pt-B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30D5E06-BA21-4C47-8FDE-60C2BEFB178E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835696" y="2253352"/>
            <a:ext cx="567037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5400" b="1" dirty="0">
                <a:solidFill>
                  <a:srgbClr val="006600"/>
                </a:solidFill>
              </a:rPr>
              <a:t>S</a:t>
            </a:r>
            <a:r>
              <a:rPr lang="pt-BR" sz="4800" b="1" dirty="0"/>
              <a:t>EMANA </a:t>
            </a:r>
          </a:p>
          <a:p>
            <a:pPr>
              <a:defRPr/>
            </a:pPr>
            <a:r>
              <a:rPr lang="pt-BR" sz="5400" b="1" dirty="0">
                <a:solidFill>
                  <a:srgbClr val="006600"/>
                </a:solidFill>
              </a:rPr>
              <a:t>I</a:t>
            </a:r>
            <a:r>
              <a:rPr lang="pt-BR" sz="4800" b="1" dirty="0"/>
              <a:t>NTERNA DE </a:t>
            </a:r>
          </a:p>
          <a:p>
            <a:pPr>
              <a:defRPr/>
            </a:pPr>
            <a:r>
              <a:rPr lang="pt-BR" sz="5400" b="1" dirty="0">
                <a:solidFill>
                  <a:srgbClr val="006600"/>
                </a:solidFill>
              </a:rPr>
              <a:t>P</a:t>
            </a:r>
            <a:r>
              <a:rPr lang="pt-BR" sz="4800" b="1" dirty="0"/>
              <a:t>REVENÇÃO DE </a:t>
            </a:r>
          </a:p>
          <a:p>
            <a:pPr>
              <a:defRPr/>
            </a:pPr>
            <a:r>
              <a:rPr lang="pt-BR" sz="5400" b="1" dirty="0">
                <a:solidFill>
                  <a:srgbClr val="006600"/>
                </a:solidFill>
              </a:rPr>
              <a:t>A</a:t>
            </a:r>
            <a:r>
              <a:rPr lang="pt-BR" sz="4800" b="1" dirty="0"/>
              <a:t>CIDENTE DO </a:t>
            </a:r>
          </a:p>
          <a:p>
            <a:pPr>
              <a:defRPr/>
            </a:pPr>
            <a:r>
              <a:rPr lang="pt-BR" sz="5400" b="1" dirty="0">
                <a:solidFill>
                  <a:srgbClr val="006600"/>
                </a:solidFill>
              </a:rPr>
              <a:t>T</a:t>
            </a:r>
            <a:r>
              <a:rPr lang="pt-BR" sz="4800" b="1" dirty="0"/>
              <a:t>RABALHO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763688" y="1124744"/>
            <a:ext cx="5832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>
                <a:latin typeface="Arial Black" pitchFamily="34" charset="0"/>
              </a:rPr>
              <a:t>SIPAT</a:t>
            </a:r>
            <a:endParaRPr lang="pt-BR" sz="5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797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23528" y="388977"/>
            <a:ext cx="7968710" cy="5632311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9600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Arial Black" panose="020B0A04020102020204" pitchFamily="34" charset="0"/>
              </a:rPr>
              <a:t> </a:t>
            </a:r>
            <a:r>
              <a:rPr lang="pt-BR" sz="7200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Arial Black" panose="020B0A04020102020204" pitchFamily="34" charset="0"/>
              </a:rPr>
              <a:t>A IMPORTÂNCIA DOS EPI’S</a:t>
            </a:r>
          </a:p>
          <a:p>
            <a:pPr algn="ctr"/>
            <a:endParaRPr lang="pt-BR" sz="4000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pt-BR" sz="4000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Arial Black" panose="020B0A04020102020204" pitchFamily="34" charset="0"/>
              </a:rPr>
              <a:t>Equipamento de Proteção Individual</a:t>
            </a:r>
          </a:p>
        </p:txBody>
      </p:sp>
    </p:spTree>
    <p:extLst>
      <p:ext uri="{BB962C8B-B14F-4D97-AF65-F5344CB8AC3E}">
        <p14:creationId xmlns:p14="http://schemas.microsoft.com/office/powerpoint/2010/main" val="1045015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8" t="16181" r="15084" b="15340"/>
          <a:stretch/>
        </p:blipFill>
        <p:spPr bwMode="auto">
          <a:xfrm>
            <a:off x="107504" y="5085184"/>
            <a:ext cx="1711234" cy="1632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23528" y="764704"/>
            <a:ext cx="856895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altLang="pt-BR" sz="38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Considera-se EPI todo dispositivo OU PRODUTO, de uso individual utilizado pelo trabalhador, destinado à proteção de riscos capazes de ameaçar a segurança e a saúde no trabalho.</a:t>
            </a:r>
          </a:p>
          <a:p>
            <a:r>
              <a:rPr lang="pt-BR" altLang="pt-BR" sz="3800" b="1" dirty="0" err="1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Ex</a:t>
            </a:r>
            <a:r>
              <a:rPr lang="pt-BR" altLang="pt-BR" sz="38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: Capacete, óculos de segurança, botas de segurança.</a:t>
            </a:r>
          </a:p>
          <a:p>
            <a:endParaRPr lang="pt-BR" sz="4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976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8" t="16181" r="15084" b="15340"/>
          <a:stretch/>
        </p:blipFill>
        <p:spPr bwMode="auto">
          <a:xfrm>
            <a:off x="107504" y="5085184"/>
            <a:ext cx="1711234" cy="1632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255759" y="1484784"/>
            <a:ext cx="856895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8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O equipamento de proteção individual, só poderá ser utilizado com a indicação do Certificado de Aprovação – CA, expedido pelo órgão nacional competente em matéria de segurança e saúde no trabalho do Ministério do Trabalho e Emprego.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331640" y="754668"/>
            <a:ext cx="6417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LEGISLAÇÂO</a:t>
            </a:r>
          </a:p>
        </p:txBody>
      </p:sp>
    </p:spTree>
    <p:extLst>
      <p:ext uri="{BB962C8B-B14F-4D97-AF65-F5344CB8AC3E}">
        <p14:creationId xmlns:p14="http://schemas.microsoft.com/office/powerpoint/2010/main" val="2755220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8" t="16181" r="15084" b="15340"/>
          <a:stretch/>
        </p:blipFill>
        <p:spPr bwMode="auto">
          <a:xfrm>
            <a:off x="107504" y="5085184"/>
            <a:ext cx="1711234" cy="1632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95983" y="1196752"/>
            <a:ext cx="8344611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pt-BR" altLang="pt-BR" sz="38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A empresa é obrigada a fornecer aos empregados , de forma gratuita , EPI adequado ao risco , em perfeito estado de conservação e funcionamento , nas seguintes circunstâncias:</a:t>
            </a:r>
          </a:p>
          <a:p>
            <a:r>
              <a:rPr lang="pt-BR" altLang="pt-BR" sz="38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	</a:t>
            </a:r>
            <a:endParaRPr lang="pt-BR" sz="3800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747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37483" y="1340768"/>
            <a:ext cx="784887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altLang="pt-BR" sz="36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a) Sempre que medidas de ordem geral não 	ofereçam completa proteção contra os riscos de acidentes do trabalho ou de doenças  profissionais e do trabalho;</a:t>
            </a:r>
          </a:p>
          <a:p>
            <a:pPr algn="just"/>
            <a:r>
              <a:rPr lang="pt-BR" altLang="pt-BR" sz="36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b) Enquanto as medidas de proteção coletiva 	estiverem sendo implantadas; </a:t>
            </a:r>
          </a:p>
          <a:p>
            <a:pPr algn="just"/>
            <a:r>
              <a:rPr lang="pt-BR" altLang="pt-BR" sz="36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c) Para atender situações de emergência.</a:t>
            </a:r>
          </a:p>
          <a:p>
            <a:pPr algn="just"/>
            <a:endParaRPr lang="pt-BR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968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11560" y="1052736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1427481" y="775737"/>
            <a:ext cx="6417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OBRIGAÇÕES DO EMPREGADOR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395536" y="1556792"/>
            <a:ext cx="8424936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anose="020B0606020202030204" pitchFamily="34" charset="0"/>
              </a:rPr>
              <a:t>Cabe ao empregador:</a:t>
            </a:r>
          </a:p>
          <a:p>
            <a:endParaRPr lang="pt-BR" altLang="pt-BR" sz="2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Narrow" panose="020B0606020202030204" pitchFamily="34" charset="0"/>
            </a:endParaRPr>
          </a:p>
          <a:p>
            <a:pPr>
              <a:buFontTx/>
              <a:buChar char="•"/>
            </a:pPr>
            <a:r>
              <a:rPr lang="pt-BR" altLang="pt-BR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anose="020B0606020202030204" pitchFamily="34" charset="0"/>
              </a:rPr>
              <a:t> Adquirir o EPI adequado ao risco da atividade;</a:t>
            </a:r>
          </a:p>
          <a:p>
            <a:pPr>
              <a:buFontTx/>
              <a:buChar char="•"/>
            </a:pPr>
            <a:r>
              <a:rPr lang="pt-BR" altLang="pt-BR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anose="020B0606020202030204" pitchFamily="34" charset="0"/>
              </a:rPr>
              <a:t> Exigir seu uso ;</a:t>
            </a:r>
          </a:p>
          <a:p>
            <a:pPr>
              <a:buFontTx/>
              <a:buChar char="•"/>
            </a:pPr>
            <a:r>
              <a:rPr lang="pt-BR" altLang="pt-BR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anose="020B0606020202030204" pitchFamily="34" charset="0"/>
              </a:rPr>
              <a:t>Fornecer somente o EPI aprovado pelo órgão nacional competente;</a:t>
            </a:r>
          </a:p>
          <a:p>
            <a:pPr>
              <a:buFontTx/>
              <a:buChar char="•"/>
            </a:pPr>
            <a:r>
              <a:rPr lang="pt-BR" altLang="pt-BR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anose="020B0606020202030204" pitchFamily="34" charset="0"/>
              </a:rPr>
              <a:t>Orientar e treinar o trabalhador quanto a seu uso , guarda e conservação;</a:t>
            </a:r>
          </a:p>
          <a:p>
            <a:pPr>
              <a:buFontTx/>
              <a:buChar char="•"/>
            </a:pPr>
            <a:r>
              <a:rPr lang="pt-BR" altLang="pt-BR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anose="020B0606020202030204" pitchFamily="34" charset="0"/>
              </a:rPr>
              <a:t> Substituir imediatamente  quando danificado ou extraviado.</a:t>
            </a:r>
          </a:p>
          <a:p>
            <a:endParaRPr lang="pt-BR" sz="3600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04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691680" y="766445"/>
            <a:ext cx="61376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OBRIGAÇÕES DO EMPREGADO</a:t>
            </a:r>
          </a:p>
          <a:p>
            <a:pPr algn="ctr"/>
            <a:endParaRPr lang="pt-BR" sz="2400" dirty="0"/>
          </a:p>
        </p:txBody>
      </p:sp>
      <p:sp>
        <p:nvSpPr>
          <p:cNvPr id="3" name="CaixaDeTexto 2"/>
          <p:cNvSpPr txBox="1"/>
          <p:nvPr/>
        </p:nvSpPr>
        <p:spPr>
          <a:xfrm>
            <a:off x="539552" y="1500407"/>
            <a:ext cx="806489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28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Cabe ao Empregado quanto ao EPI:</a:t>
            </a:r>
          </a:p>
          <a:p>
            <a:endParaRPr lang="pt-BR" altLang="pt-BR" sz="2800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>
              <a:buFontTx/>
              <a:buChar char="•"/>
            </a:pPr>
            <a:r>
              <a:rPr lang="pt-BR" altLang="pt-BR" sz="28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 Usar, utilizando-o apenas para finalidade a que se destina;</a:t>
            </a:r>
          </a:p>
          <a:p>
            <a:pPr>
              <a:buFontTx/>
              <a:buChar char="•"/>
            </a:pPr>
            <a:r>
              <a:rPr lang="pt-BR" altLang="pt-BR" sz="28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 Responsabilizar-se pela guarda e conservação;</a:t>
            </a:r>
          </a:p>
          <a:p>
            <a:pPr>
              <a:buFontTx/>
              <a:buChar char="•"/>
            </a:pPr>
            <a:r>
              <a:rPr lang="pt-BR" altLang="pt-BR" sz="28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 Comunicar ao empregador qualquer alteração que o torne impróprio para uso;</a:t>
            </a:r>
          </a:p>
          <a:p>
            <a:pPr>
              <a:buFontTx/>
              <a:buChar char="•"/>
            </a:pPr>
            <a:r>
              <a:rPr lang="pt-BR" altLang="pt-BR" sz="28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 Cumprir as determinações do empregador sobre seu uso adequado.</a:t>
            </a:r>
          </a:p>
          <a:p>
            <a:endParaRPr lang="pt-BR" sz="2800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69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8" t="16181" r="15084" b="15340"/>
          <a:stretch/>
        </p:blipFill>
        <p:spPr bwMode="auto">
          <a:xfrm>
            <a:off x="107504" y="5225143"/>
            <a:ext cx="1711234" cy="1632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ângulo 1"/>
          <p:cNvSpPr/>
          <p:nvPr/>
        </p:nvSpPr>
        <p:spPr>
          <a:xfrm>
            <a:off x="467544" y="1052736"/>
            <a:ext cx="81369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Todo EPI deverá apresentar em caracteres indeléveis e bem visíveis, o nome comercial da empresa fabricante, o lote de fabricação e o número do CA, ou, no caso de EPI importado, o nome do importador, o lote de fabricação e o número do CA.</a:t>
            </a:r>
            <a:endParaRPr lang="pt-BR" altLang="pt-BR" sz="3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592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7768" y="1628800"/>
            <a:ext cx="8164513" cy="40497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Retângulo 1"/>
          <p:cNvSpPr/>
          <p:nvPr/>
        </p:nvSpPr>
        <p:spPr>
          <a:xfrm>
            <a:off x="2123728" y="2564904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2800" b="1" i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</a:rPr>
              <a:t>“Para cada tipo de atividade existe um risco correspondente.”</a:t>
            </a:r>
            <a:endParaRPr lang="pt-BR" altLang="pt-BR" sz="2000" b="1" i="1" dirty="0">
              <a:solidFill>
                <a:schemeClr val="accent2">
                  <a:lumMod val="50000"/>
                </a:schemeClr>
              </a:solidFill>
              <a:latin typeface="Arial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095627" y="692696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Características dos </a:t>
            </a:r>
            <a:r>
              <a:rPr lang="pt-BR" sz="36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EPI’s</a:t>
            </a:r>
            <a:endParaRPr lang="pt-BR" sz="3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029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963121" y="1052736"/>
            <a:ext cx="7209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EPI PARA PROTEÇÃO DA CABEÇA</a:t>
            </a:r>
            <a:endParaRPr lang="pt-BR" sz="36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988840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962227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809" y="1844824"/>
            <a:ext cx="2371725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5" y="4293095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09" y="3920393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648" y="4181922"/>
            <a:ext cx="3202483" cy="228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3530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39553" y="1052736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EPI PARA PROTEÇÃO DOS OLHOS E FACE</a:t>
            </a:r>
            <a:endParaRPr lang="pt-BR" sz="36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988840"/>
            <a:ext cx="2671640" cy="267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284" y="1844824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392" y="4252195"/>
            <a:ext cx="2181225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133" y="4744681"/>
            <a:ext cx="1876425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6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284" y="3845074"/>
            <a:ext cx="1680592" cy="250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7" name="Picture 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492896"/>
            <a:ext cx="2286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24778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39553" y="1052736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EPI PARA PROTEÇÃO AURICULAR</a:t>
            </a:r>
            <a:endParaRPr lang="pt-BR" sz="36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005" y="2276872"/>
            <a:ext cx="3098452" cy="3098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187702"/>
            <a:ext cx="3456384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971600" y="5644086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2">
                    <a:lumMod val="50000"/>
                  </a:schemeClr>
                </a:solidFill>
              </a:rPr>
              <a:t>Protetor por inserção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5940152" y="5644086"/>
            <a:ext cx="2736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2">
                    <a:lumMod val="50000"/>
                  </a:schemeClr>
                </a:solidFill>
              </a:rPr>
              <a:t>Protetor  tipo concha</a:t>
            </a:r>
          </a:p>
        </p:txBody>
      </p:sp>
    </p:spTree>
    <p:extLst>
      <p:ext uri="{BB962C8B-B14F-4D97-AF65-F5344CB8AC3E}">
        <p14:creationId xmlns:p14="http://schemas.microsoft.com/office/powerpoint/2010/main" val="13331183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827584" y="729570"/>
            <a:ext cx="7785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EPI PARA PROTEÇÃO PARA O TRONCO</a:t>
            </a:r>
            <a:endParaRPr lang="pt-BR" sz="36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196752"/>
            <a:ext cx="3032815" cy="303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29" y="1929863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532" y="1753651"/>
            <a:ext cx="1838325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23" y="4221088"/>
            <a:ext cx="2279760" cy="2471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347481"/>
            <a:ext cx="1761356" cy="2368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1702" y="4347481"/>
            <a:ext cx="2181225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82479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963121" y="1052736"/>
            <a:ext cx="72092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EPI PARA PROTEÇÃO PARA MEMBROS SUPERIORES</a:t>
            </a:r>
            <a:endParaRPr lang="pt-BR" sz="36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530" y="2708921"/>
            <a:ext cx="4531051" cy="2823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174" y="2708920"/>
            <a:ext cx="2011598" cy="181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99" y="2905999"/>
            <a:ext cx="2101719" cy="309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991" y="4451380"/>
            <a:ext cx="1944215" cy="2162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95431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963121" y="1052736"/>
            <a:ext cx="72092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EPI PARA PROTEÇÃO PARA MEMBROS INFERIORES</a:t>
            </a:r>
            <a:endParaRPr lang="pt-BR" sz="36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5187" y="4661038"/>
            <a:ext cx="1522573" cy="1864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49" y="2265316"/>
            <a:ext cx="4442975" cy="2395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94340"/>
            <a:ext cx="2566536" cy="1924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503" y="2735690"/>
            <a:ext cx="1718871" cy="341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6287" y="2733289"/>
            <a:ext cx="1394070" cy="3023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63021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8" t="16181" r="15084" b="15340"/>
          <a:stretch/>
        </p:blipFill>
        <p:spPr bwMode="auto">
          <a:xfrm>
            <a:off x="107504" y="5085184"/>
            <a:ext cx="1711234" cy="1632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963121" y="1052736"/>
            <a:ext cx="72092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EPI PARA PROTEÇÃO CONTRA QUEDAS</a:t>
            </a:r>
            <a:endParaRPr lang="pt-BR" sz="36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509" y="2471679"/>
            <a:ext cx="3771190" cy="3771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60848"/>
            <a:ext cx="2726143" cy="2041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98" r="24246"/>
          <a:stretch/>
        </p:blipFill>
        <p:spPr bwMode="auto">
          <a:xfrm>
            <a:off x="3049670" y="2306756"/>
            <a:ext cx="1995839" cy="4287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4878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963121" y="1052736"/>
            <a:ext cx="7209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EPI PARA PROTEÇÃO DA PELE</a:t>
            </a:r>
            <a:endParaRPr lang="pt-BR" sz="36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924944"/>
            <a:ext cx="4742259" cy="2898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386012"/>
            <a:ext cx="2736304" cy="3653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99691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/>
          <p:cNvGrpSpPr/>
          <p:nvPr/>
        </p:nvGrpSpPr>
        <p:grpSpPr>
          <a:xfrm>
            <a:off x="596813" y="764704"/>
            <a:ext cx="8213498" cy="5687600"/>
            <a:chOff x="596813" y="764704"/>
            <a:chExt cx="8213498" cy="5687600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9" r="9028"/>
            <a:stretch/>
          </p:blipFill>
          <p:spPr bwMode="auto">
            <a:xfrm>
              <a:off x="5423926" y="2098254"/>
              <a:ext cx="3357154" cy="3168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797"/>
            <a:stretch/>
          </p:blipFill>
          <p:spPr bwMode="auto">
            <a:xfrm>
              <a:off x="740829" y="2090596"/>
              <a:ext cx="3240360" cy="3176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CaixaDeTexto 1"/>
            <p:cNvSpPr txBox="1"/>
            <p:nvPr/>
          </p:nvSpPr>
          <p:spPr>
            <a:xfrm>
              <a:off x="596813" y="5498197"/>
              <a:ext cx="352839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800" b="1" dirty="0">
                  <a:solidFill>
                    <a:schemeClr val="accent2">
                      <a:lumMod val="50000"/>
                    </a:schemeClr>
                  </a:solidFill>
                </a:rPr>
                <a:t>usa o protetor auricular</a:t>
              </a:r>
            </a:p>
          </p:txBody>
        </p:sp>
        <p:sp>
          <p:nvSpPr>
            <p:cNvPr id="10" name="CaixaDeTexto 9"/>
            <p:cNvSpPr txBox="1"/>
            <p:nvPr/>
          </p:nvSpPr>
          <p:spPr>
            <a:xfrm>
              <a:off x="5293844" y="5600019"/>
              <a:ext cx="35164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800" b="1" dirty="0">
                  <a:solidFill>
                    <a:schemeClr val="accent2">
                      <a:lumMod val="50000"/>
                    </a:schemeClr>
                  </a:solidFill>
                </a:rPr>
                <a:t>usa esse outro</a:t>
              </a:r>
            </a:p>
          </p:txBody>
        </p:sp>
        <p:sp>
          <p:nvSpPr>
            <p:cNvPr id="4" name="Retângulo 3"/>
            <p:cNvSpPr/>
            <p:nvPr/>
          </p:nvSpPr>
          <p:spPr>
            <a:xfrm>
              <a:off x="683568" y="764704"/>
              <a:ext cx="346606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2800" b="1" dirty="0">
                  <a:solidFill>
                    <a:schemeClr val="accent2">
                      <a:lumMod val="50000"/>
                    </a:schemeClr>
                  </a:solidFill>
                </a:rPr>
                <a:t>Quem se preocupa </a:t>
              </a:r>
            </a:p>
            <a:p>
              <a:pPr algn="ctr"/>
              <a:r>
                <a:rPr lang="pt-BR" sz="2800" b="1" dirty="0">
                  <a:solidFill>
                    <a:schemeClr val="accent2">
                      <a:lumMod val="50000"/>
                    </a:schemeClr>
                  </a:solidFill>
                </a:rPr>
                <a:t>com proteção </a:t>
              </a:r>
              <a:endParaRPr lang="pt-BR" sz="2800" dirty="0"/>
            </a:p>
          </p:txBody>
        </p:sp>
        <p:sp>
          <p:nvSpPr>
            <p:cNvPr id="5" name="Retângulo 4"/>
            <p:cNvSpPr/>
            <p:nvPr/>
          </p:nvSpPr>
          <p:spPr>
            <a:xfrm>
              <a:off x="5766157" y="774980"/>
              <a:ext cx="267269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2800" b="1" dirty="0">
                  <a:solidFill>
                    <a:schemeClr val="accent2">
                      <a:lumMod val="50000"/>
                    </a:schemeClr>
                  </a:solidFill>
                </a:rPr>
                <a:t>Quem não se </a:t>
              </a:r>
            </a:p>
            <a:p>
              <a:pPr algn="ctr"/>
              <a:r>
                <a:rPr lang="pt-BR" sz="2800" b="1" dirty="0">
                  <a:solidFill>
                    <a:schemeClr val="accent2">
                      <a:lumMod val="50000"/>
                    </a:schemeClr>
                  </a:solidFill>
                </a:rPr>
                <a:t>preocupa </a:t>
              </a:r>
              <a:endParaRPr lang="pt-BR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357640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775982" y="772708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A ESCOLHA SEMPRE SERÁ SUA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844824"/>
            <a:ext cx="3698753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82" y="1844825"/>
            <a:ext cx="3579994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27796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963121" y="673532"/>
            <a:ext cx="7137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“ENTRE TANTOS A ESCOLHA PERFEITA”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688088"/>
            <a:ext cx="1656183" cy="1928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652" y="4468130"/>
            <a:ext cx="2450775" cy="2368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409032"/>
            <a:ext cx="3456384" cy="299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37220"/>
            <a:ext cx="4536504" cy="301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405419"/>
            <a:ext cx="2520280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69423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068960"/>
            <a:ext cx="2935213" cy="293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068960"/>
            <a:ext cx="4384645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 explicativo retangular 1"/>
          <p:cNvSpPr/>
          <p:nvPr/>
        </p:nvSpPr>
        <p:spPr>
          <a:xfrm>
            <a:off x="1244122" y="1069401"/>
            <a:ext cx="3471894" cy="847432"/>
          </a:xfrm>
          <a:prstGeom prst="wedgeRectCallout">
            <a:avLst>
              <a:gd name="adj1" fmla="val -45693"/>
              <a:gd name="adj2" fmla="val 104828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/>
          <p:cNvSpPr txBox="1"/>
          <p:nvPr/>
        </p:nvSpPr>
        <p:spPr>
          <a:xfrm>
            <a:off x="1357617" y="1094837"/>
            <a:ext cx="3456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accent2">
                    <a:lumMod val="50000"/>
                  </a:schemeClr>
                </a:solidFill>
              </a:rPr>
              <a:t>-Porque não usou as luvas?</a:t>
            </a:r>
          </a:p>
          <a:p>
            <a:r>
              <a:rPr lang="pt-BR" sz="2000" dirty="0">
                <a:solidFill>
                  <a:schemeClr val="accent2">
                    <a:lumMod val="50000"/>
                  </a:schemeClr>
                </a:solidFill>
              </a:rPr>
              <a:t>-Na hora deu preguiça ,</a:t>
            </a:r>
            <a:r>
              <a:rPr lang="pt-BR" sz="2000" dirty="0" err="1">
                <a:solidFill>
                  <a:schemeClr val="accent2">
                    <a:lumMod val="50000"/>
                  </a:schemeClr>
                </a:solidFill>
              </a:rPr>
              <a:t>dotô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</a:rPr>
              <a:t>!!!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013" y="1870968"/>
            <a:ext cx="1952294" cy="837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tângulo 3"/>
          <p:cNvSpPr/>
          <p:nvPr/>
        </p:nvSpPr>
        <p:spPr>
          <a:xfrm>
            <a:off x="5940152" y="1916833"/>
            <a:ext cx="14008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Que pena!!!</a:t>
            </a:r>
          </a:p>
        </p:txBody>
      </p:sp>
    </p:spTree>
    <p:extLst>
      <p:ext uri="{BB962C8B-B14F-4D97-AF65-F5344CB8AC3E}">
        <p14:creationId xmlns:p14="http://schemas.microsoft.com/office/powerpoint/2010/main" val="27615171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784"/>
          <a:stretch/>
        </p:blipFill>
        <p:spPr bwMode="auto">
          <a:xfrm>
            <a:off x="323528" y="2439650"/>
            <a:ext cx="2736304" cy="3293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84"/>
          <a:stretch/>
        </p:blipFill>
        <p:spPr bwMode="auto">
          <a:xfrm>
            <a:off x="3266355" y="2467561"/>
            <a:ext cx="2703314" cy="3319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ângulo 1"/>
          <p:cNvSpPr/>
          <p:nvPr/>
        </p:nvSpPr>
        <p:spPr>
          <a:xfrm>
            <a:off x="559568" y="908720"/>
            <a:ext cx="8116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Todo calcado de segurança utilizado no interior das empresas tem como objetivo proteger os pés dos funcionários quanto a ocorrência de impactos, perfuração e </a:t>
            </a:r>
            <a:r>
              <a:rPr lang="pt-BR" sz="2400" b="1" dirty="0" err="1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preensamento</a:t>
            </a:r>
            <a:r>
              <a:rPr lang="pt-BR" sz="24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615163"/>
            <a:ext cx="2664296" cy="315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68091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189110"/>
            <a:ext cx="4320480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251520" y="2132856"/>
            <a:ext cx="39388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“Só usar os </a:t>
            </a:r>
            <a:r>
              <a:rPr lang="pt-BR" sz="2400" b="1" dirty="0" err="1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EPI’s</a:t>
            </a:r>
            <a:r>
              <a:rPr lang="pt-BR" sz="24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 não é suficiente, é necessário  ter instrução e seguir as normas do uso adequado”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971600" y="942553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CONSEQUÊNCIA DO USO INADEQUADO DO EPI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705150" y="4463761"/>
            <a:ext cx="31683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E você sabe usar o seu EPI?</a:t>
            </a:r>
          </a:p>
        </p:txBody>
      </p:sp>
    </p:spTree>
    <p:extLst>
      <p:ext uri="{BB962C8B-B14F-4D97-AF65-F5344CB8AC3E}">
        <p14:creationId xmlns:p14="http://schemas.microsoft.com/office/powerpoint/2010/main" val="16090781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03548" y="1549912"/>
            <a:ext cx="381642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pt-BR" altLang="pt-BR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anose="020B0606020202030204" pitchFamily="34" charset="0"/>
              </a:rPr>
              <a:t>Use os </a:t>
            </a:r>
            <a:r>
              <a:rPr lang="pt-BR" altLang="pt-BR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anose="020B0606020202030204" pitchFamily="34" charset="0"/>
              </a:rPr>
              <a:t>EPI’s</a:t>
            </a:r>
            <a:r>
              <a:rPr lang="pt-BR" altLang="pt-BR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anose="020B0606020202030204" pitchFamily="34" charset="0"/>
              </a:rPr>
              <a:t> pois eles o protegem contra acidentes, doenças e podem “salvar sua vida".</a:t>
            </a:r>
          </a:p>
          <a:p>
            <a:endParaRPr lang="pt-BR" altLang="pt-BR" sz="2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Narrow" panose="020B0606020202030204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pt-BR" altLang="pt-BR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anose="020B0606020202030204" pitchFamily="34" charset="0"/>
              </a:rPr>
              <a:t>Incorpore a segurança no seu dia-dia;</a:t>
            </a:r>
          </a:p>
          <a:p>
            <a:endParaRPr lang="pt-BR" altLang="pt-BR" sz="2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Narrow" panose="020B0606020202030204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pt-BR" altLang="pt-BR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anose="020B0606020202030204" pitchFamily="34" charset="0"/>
              </a:rPr>
              <a:t>Preserve sua vida e a dos outros ao seu redor.</a:t>
            </a:r>
          </a:p>
          <a:p>
            <a:endParaRPr lang="pt-BR" sz="2800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940079" y="683404"/>
            <a:ext cx="6696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Dicas de Segurança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84"/>
          <a:stretch/>
        </p:blipFill>
        <p:spPr bwMode="auto">
          <a:xfrm>
            <a:off x="5724128" y="1237402"/>
            <a:ext cx="2766182" cy="514066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2093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Personalizada 8">
      <a:dk1>
        <a:srgbClr val="4D4D4D"/>
      </a:dk1>
      <a:lt1>
        <a:sysClr val="window" lastClr="FFFFFF"/>
      </a:lt1>
      <a:dk2>
        <a:srgbClr val="00602B"/>
      </a:dk2>
      <a:lt2>
        <a:srgbClr val="7F7F7F"/>
      </a:lt2>
      <a:accent1>
        <a:srgbClr val="00602B"/>
      </a:accent1>
      <a:accent2>
        <a:srgbClr val="11A329"/>
      </a:accent2>
      <a:accent3>
        <a:srgbClr val="FFFFFF"/>
      </a:accent3>
      <a:accent4>
        <a:srgbClr val="FFFFFF"/>
      </a:accent4>
      <a:accent5>
        <a:srgbClr val="A5CA62"/>
      </a:accent5>
      <a:accent6>
        <a:srgbClr val="208D1B"/>
      </a:accent6>
      <a:hlink>
        <a:srgbClr val="208D1B"/>
      </a:hlink>
      <a:folHlink>
        <a:srgbClr val="FFFFFF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345</TotalTime>
  <Words>550</Words>
  <Application>Microsoft Office PowerPoint</Application>
  <PresentationFormat>Apresentação na tela (4:3)</PresentationFormat>
  <Paragraphs>67</Paragraphs>
  <Slides>25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33" baseType="lpstr">
      <vt:lpstr>Arial</vt:lpstr>
      <vt:lpstr>Arial Black</vt:lpstr>
      <vt:lpstr>Arial Narrow</vt:lpstr>
      <vt:lpstr>Calibri</vt:lpstr>
      <vt:lpstr>Constantia</vt:lpstr>
      <vt:lpstr>Wingdings</vt:lpstr>
      <vt:lpstr>Wingdings 2</vt:lpstr>
      <vt:lpstr>Fluxo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Admin</dc:creator>
  <cp:lastModifiedBy>Daniel Santos</cp:lastModifiedBy>
  <cp:revision>32</cp:revision>
  <dcterms:created xsi:type="dcterms:W3CDTF">2013-03-09T23:09:41Z</dcterms:created>
  <dcterms:modified xsi:type="dcterms:W3CDTF">2020-07-01T01:00:46Z</dcterms:modified>
</cp:coreProperties>
</file>